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6" r:id="rId5"/>
    <p:sldId id="264" r:id="rId6"/>
    <p:sldId id="257" r:id="rId7"/>
    <p:sldId id="258" r:id="rId8"/>
    <p:sldId id="267" r:id="rId9"/>
    <p:sldId id="271" r:id="rId10"/>
    <p:sldId id="270" r:id="rId11"/>
    <p:sldId id="269" r:id="rId12"/>
    <p:sldId id="268" r:id="rId13"/>
    <p:sldId id="272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000" autoAdjust="0"/>
  </p:normalViewPr>
  <p:slideViewPr>
    <p:cSldViewPr>
      <p:cViewPr varScale="1">
        <p:scale>
          <a:sx n="72" d="100"/>
          <a:sy n="72" d="100"/>
        </p:scale>
        <p:origin x="-600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0591D0-EA1C-4BAB-8BAE-C11933B45338}" type="datetimeFigureOut">
              <a:rPr lang="ru-RU" smtClean="0"/>
              <a:t>10.11.2020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798A1A-17EA-43B7-9B24-17D927B8EED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188640" y="-459432"/>
            <a:ext cx="11305256" cy="7920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TextBox 5"/>
          <p:cNvSpPr txBox="1"/>
          <p:nvPr/>
        </p:nvSpPr>
        <p:spPr>
          <a:xfrm>
            <a:off x="5076056" y="0"/>
            <a:ext cx="3240360" cy="5624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200" dirty="0" smtClean="0"/>
              <a:t> </a:t>
            </a:r>
          </a:p>
          <a:p>
            <a:endParaRPr lang="ru-RU" sz="1600" dirty="0"/>
          </a:p>
          <a:p>
            <a:endParaRPr lang="ru-RU" sz="1600" dirty="0" smtClean="0"/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детский сад «Радуга»</a:t>
            </a:r>
          </a:p>
          <a:p>
            <a:pPr algn="ctr"/>
            <a:endParaRPr lang="ru-RU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600" dirty="0"/>
          </a:p>
          <a:p>
            <a:pPr algn="ctr"/>
            <a:r>
              <a:rPr lang="ru-RU" sz="2400" b="1" dirty="0" smtClean="0"/>
              <a:t>По страницам  Красной книги Республики Хакасии</a:t>
            </a:r>
          </a:p>
          <a:p>
            <a:pPr algn="ctr"/>
            <a:r>
              <a:rPr lang="ru-RU" sz="1400" dirty="0" smtClean="0"/>
              <a:t>Редкие  и исчезающие</a:t>
            </a:r>
          </a:p>
          <a:p>
            <a:pPr algn="ctr"/>
            <a:r>
              <a:rPr lang="ru-RU" sz="1400" dirty="0" smtClean="0"/>
              <a:t>виды животных и птиц.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Автор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Воспитатель: Ачитаева Олеся Валерьевна</a:t>
            </a:r>
          </a:p>
          <a:p>
            <a:pPr algn="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Воспитатель: Братцева Наталья Адамовна</a:t>
            </a:r>
          </a:p>
          <a:p>
            <a:pPr algn="r"/>
            <a:endParaRPr lang="ru-RU" sz="1100" dirty="0"/>
          </a:p>
          <a:p>
            <a:pPr algn="r"/>
            <a:endParaRPr lang="ru-RU" sz="1100" dirty="0" smtClean="0"/>
          </a:p>
          <a:p>
            <a:pPr algn="r"/>
            <a:endParaRPr lang="ru-RU" sz="1100" dirty="0"/>
          </a:p>
          <a:p>
            <a:pPr algn="r"/>
            <a:endParaRPr lang="ru-RU" sz="1100" dirty="0" smtClean="0"/>
          </a:p>
          <a:p>
            <a:pPr algn="r"/>
            <a:endParaRPr lang="ru-RU" sz="1100" dirty="0"/>
          </a:p>
          <a:p>
            <a:pPr algn="r"/>
            <a:endParaRPr lang="ru-RU" sz="1100" dirty="0" smtClean="0"/>
          </a:p>
          <a:p>
            <a:pPr algn="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r"/>
            <a:endParaRPr lang="ru-RU" sz="105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dirty="0" err="1" smtClean="0">
                <a:latin typeface="Times New Roman" pitchFamily="18" charset="0"/>
                <a:cs typeface="Times New Roman" pitchFamily="18" charset="0"/>
              </a:rPr>
              <a:t>Черногорск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-2020</a:t>
            </a:r>
            <a:endParaRPr lang="ru-RU" sz="105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0" name="Picture 6" descr="https://www.nastol.com.ua/download.php?img=201110/1920x1200/nastol.com.ua-105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620688"/>
            <a:ext cx="2520280" cy="1665185"/>
          </a:xfrm>
          <a:prstGeom prst="rect">
            <a:avLst/>
          </a:prstGeom>
          <a:noFill/>
        </p:spPr>
      </p:pic>
      <p:pic>
        <p:nvPicPr>
          <p:cNvPr id="1032" name="Picture 8" descr="https://pinterest.ru.com/images/2018/10/19/SAPSAN-KISNAY-PTIT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276872"/>
            <a:ext cx="2646804" cy="1488827"/>
          </a:xfrm>
          <a:prstGeom prst="rect">
            <a:avLst/>
          </a:prstGeom>
          <a:noFill/>
        </p:spPr>
      </p:pic>
      <p:pic>
        <p:nvPicPr>
          <p:cNvPr id="1034" name="Picture 10" descr="https://stihi.ru/pics/2020/04/07/266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789040"/>
            <a:ext cx="2592288" cy="16554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5602" name="Picture 2" descr="https://apf.mail.ru/cgi-bin/readmsg?id=16050126741068744793;0;2&amp;exif=1&amp;full=1&amp;x-email=aov771982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2880320" cy="4855173"/>
          </a:xfrm>
          <a:prstGeom prst="rect">
            <a:avLst/>
          </a:prstGeom>
          <a:noFill/>
        </p:spPr>
      </p:pic>
      <p:pic>
        <p:nvPicPr>
          <p:cNvPr id="25604" name="Picture 4" descr="https://apf.mail.ru/cgi-bin/readmsg?id=16050126741068744793;0;5&amp;exif=1&amp;full=1&amp;x-email=aov771982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76056" y="620688"/>
            <a:ext cx="2884821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https://apf.mail.ru/cgi-bin/readmsg?id=16050126741068744793;0;6&amp;exif=1&amp;full=1&amp;x-email=aov771982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9480" y="836713"/>
            <a:ext cx="2798424" cy="4750950"/>
          </a:xfrm>
          <a:prstGeom prst="rect">
            <a:avLst/>
          </a:prstGeom>
          <a:noFill/>
        </p:spPr>
      </p:pic>
      <p:pic>
        <p:nvPicPr>
          <p:cNvPr id="26628" name="Picture 4" descr="https://apf.mail.ru/cgi-bin/readmsg?id=16050126741068744793;0;8&amp;exif=1&amp;full=1&amp;x-email=aov771982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794982"/>
            <a:ext cx="3024336" cy="47770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7650" name="Picture 2" descr="https://apf.mail.ru/cgi-bin/readmsg?id=16050126741068744793;0;4&amp;exif=1&amp;full=1&amp;x-email=aov771982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2880320" cy="4864540"/>
          </a:xfrm>
          <a:prstGeom prst="rect">
            <a:avLst/>
          </a:prstGeom>
          <a:noFill/>
        </p:spPr>
      </p:pic>
      <p:pic>
        <p:nvPicPr>
          <p:cNvPr id="27652" name="Picture 4" descr="https://apf.mail.ru/cgi-bin/readmsg?id=16050126741068744793;0;11&amp;exif=1&amp;full=1&amp;x-email=aov771982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692696"/>
            <a:ext cx="2736304" cy="48645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https://apf.mail.ru/cgi-bin/readmsg?id=16050126741068744793;0;12&amp;exif=1&amp;full=1&amp;x-email=aov771982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692696"/>
            <a:ext cx="2880320" cy="4864541"/>
          </a:xfrm>
          <a:prstGeom prst="rect">
            <a:avLst/>
          </a:prstGeom>
          <a:noFill/>
        </p:spPr>
      </p:pic>
      <p:pic>
        <p:nvPicPr>
          <p:cNvPr id="30724" name="Picture 4" descr="https://apf.mail.ru/cgi-bin/readmsg?id=16050126741068744793;0;14&amp;exif=1&amp;full=1&amp;x-email=aov771982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14582" y="620687"/>
            <a:ext cx="2713802" cy="48245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https://apf.mail.ru/cgi-bin/readmsg?id=16050126741068744793;0;3&amp;exif=1&amp;full=1&amp;x-email=aov771982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692696"/>
            <a:ext cx="3024336" cy="4864540"/>
          </a:xfrm>
          <a:prstGeom prst="rect">
            <a:avLst/>
          </a:prstGeom>
          <a:noFill/>
        </p:spPr>
      </p:pic>
      <p:pic>
        <p:nvPicPr>
          <p:cNvPr id="29700" name="Picture 4" descr="https://apf.mail.ru/cgi-bin/readmsg?id=16050139720834756477;0;1&amp;exif=1&amp;full=1&amp;x-email=aov771982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692696"/>
            <a:ext cx="3714750" cy="501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</a:t>
            </a:r>
            <a:r>
              <a:rPr lang="ru-RU" sz="2800" dirty="0" smtClean="0">
                <a:solidFill>
                  <a:srgbClr val="FF0000"/>
                </a:solidFill>
              </a:rPr>
              <a:t> книга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682752" cy="4691063"/>
          </a:xfrm>
        </p:spPr>
        <p:txBody>
          <a:bodyPr>
            <a:no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книга, Красная!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природа в опасности!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Значит нельзя терять даже мига.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Все живое хранить зовет,</a:t>
            </a:r>
          </a:p>
          <a:p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Пусть зовет не напрасно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Красная книга, Красная книга!</a:t>
            </a:r>
            <a:b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            Б</a:t>
            </a:r>
            <a:r>
              <a:rPr lang="ru-RU" sz="2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Дубровин</a:t>
            </a:r>
          </a:p>
          <a:p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7984" y="404664"/>
            <a:ext cx="3894240" cy="5853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9ba/00146891-5c6fcb2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0"/>
            <a:ext cx="13249472" cy="74528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028343"/>
            <a:ext cx="7056784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 ПО СТРАНИЦАМ КРАСНОЙ КНИГИ»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Вид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творческо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- исследовательский.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Тема: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«По страницам Красной книги».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Разработали: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Ачитаева О.В, Братцева Н.А.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Образовательная область: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«Познание», «Коммуникация», «Чтение художественной литературы», «Художественное творчество».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Продолжительность: 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2-х недельный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Участники проекта: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 дети старшей группы, воспитатели Ачитаева О.В, Братцева Н.А., родители детей.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4.infourok.ru/uploads/ex/09ba/00146891-5c6fcb2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412776" y="0"/>
            <a:ext cx="1368152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 rot="10800000" flipV="1">
            <a:off x="395536" y="-2696652"/>
            <a:ext cx="8280920" cy="45550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i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Проблема проекта : Надо ли беречь природу?»</a:t>
            </a:r>
          </a:p>
          <a:p>
            <a:pPr algn="ctr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1582341"/>
            <a:ext cx="8568952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Цель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Познакомить с «Красной книгой», объяснить почему некоторые виды животных попали в нее.</a:t>
            </a:r>
          </a:p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Задачи проекта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: познакомить детей с Красной книгой и отдельным представителем животного мира; продолжать знакомить с правилами поведения на природе; развивать умение внимательно слушать; развивать любознательность, логическое мышление, связную речь; прививать любовь и бережное отношение к природе; формировать навыки поведения в природе;</a:t>
            </a:r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ds04.infourok.ru/uploads/ex/09ba/00146891-5c6fcb2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243408"/>
            <a:ext cx="13249472" cy="7452829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475656" y="332656"/>
            <a:ext cx="69847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15616" y="260648"/>
            <a:ext cx="777686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Актуальность проекта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: Творческий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– исследовательский проект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направлен на объединение участников: детей, педагогов и законных представителей детей. Дети очень любят слушать о животных, смотреть мультфильмы и фильмы о животных. Они часто играют фигурками животных, поэтому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мы решили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не просто говорить с детьми о диких животных, а создать свою красную книгу в рамках проекта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115616" y="2420888"/>
            <a:ext cx="763284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Ожидаемые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результаты:</a:t>
            </a:r>
          </a:p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Расширятся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знания детей о диких животных, занесенных в красную книгу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Республики Хакасии.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-Пополнится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словарный запас.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-Сформируется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активность и заинтересованность в образовательном процессе детей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и у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законных представителей</a:t>
            </a:r>
            <a:r>
              <a:rPr lang="ru-RU" sz="2000" dirty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826529" y="1570324"/>
          <a:ext cx="7490942" cy="4585716"/>
        </p:xfrm>
        <a:graphic>
          <a:graphicData uri="http://schemas.openxmlformats.org/drawingml/2006/table">
            <a:tbl>
              <a:tblPr/>
              <a:tblGrid>
                <a:gridCol w="436234"/>
                <a:gridCol w="990708"/>
                <a:gridCol w="1713236"/>
                <a:gridCol w="1854622"/>
                <a:gridCol w="2496142"/>
              </a:tblGrid>
              <a:tr h="277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 Этапы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Работа с детьми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Times New Roman"/>
                          <a:ea typeface="Calibri"/>
                          <a:cs typeface="Times New Roman"/>
                        </a:rPr>
                        <a:t>Совершенствование предметно-развивающей среды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5.10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Подготовительный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Times New Roman"/>
                        </a:rPr>
                        <a:t>Показ презентации «Красная книга Республики Хакасии»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Цель: знакомство с Красной книгой,как государственным документом и её значением.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02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6.10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Дидактическая игра «Назови детеныша»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Заучивание Стихотворения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Б. Дубровина «Красная Книга»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«Зачем знакомить детей с Красной книгой»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Сюжетно-ролевая игра «Зоопарк»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Дидактическая цель: расширить представления дошкольников о диких животных; познакомить с животными, занесенными в Красную книгу.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7.10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Раскраски «Животные из Красной книги Р.Х.»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78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8.10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Calibri"/>
                          <a:ea typeface="Calibri"/>
                          <a:cs typeface="Times New Roman"/>
                        </a:rPr>
                        <a:t>Исследовательский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«Мы исследователи» Поиск информации в детских книгах и энциклопедиях (с родителями) о животных, занесенных в Красную Книгу. Подготовка краткого доклада.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66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9.10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Char char=""/>
                        <a:tabLst>
                          <a:tab pos="457200" algn="l"/>
                        </a:tabLs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Чтение произведений: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Успенский «История одной яблоньки»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951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12.10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9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Беседа: «Какие правила поведения в природе необходимо соблюдать, чтобы сохранить природные богатства?»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2264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13.10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Отгадывание загадок «Дикие животные»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 «Красная книга – сигнал опасности»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14.10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Подвижные игры «Бездомный заяц»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«Хитрая лиса»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22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15.10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Заключительный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8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Выступление детей с  кратким докладом «Животные из Красной Книги»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Иллюстрации животных птиц в Книжном уголке (создание Красной книги).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0551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>
                          <a:latin typeface="Calibri"/>
                          <a:ea typeface="Calibri"/>
                          <a:cs typeface="Times New Roman"/>
                        </a:rPr>
                        <a:t> 16.10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800">
                          <a:latin typeface="Times New Roman"/>
                          <a:ea typeface="Calibri"/>
                          <a:cs typeface="Times New Roman"/>
                        </a:rPr>
                        <a:t>Создание « Красной книги» для группы»</a:t>
                      </a: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9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9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54341" marR="5434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Picture 2" descr="https://ds04.infourok.ru/uploads/ex/09ba/00146891-5c6fcb2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836712" y="-243408"/>
            <a:ext cx="13249472" cy="7452829"/>
          </a:xfrm>
          <a:prstGeom prst="rect">
            <a:avLst/>
          </a:prstGeom>
          <a:noFill/>
        </p:spPr>
      </p:pic>
      <p:pic>
        <p:nvPicPr>
          <p:cNvPr id="5" name="Picture 2" descr="https://ds04.infourok.ru/uploads/ex/09ba/00146891-5c6fcb2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692696" y="0"/>
            <a:ext cx="13249472" cy="7452829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0" y="494283"/>
            <a:ext cx="9144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/>
        </p:nvGraphicFramePr>
        <p:xfrm>
          <a:off x="683567" y="269501"/>
          <a:ext cx="8460432" cy="6427563"/>
        </p:xfrm>
        <a:graphic>
          <a:graphicData uri="http://schemas.openxmlformats.org/drawingml/2006/table">
            <a:tbl>
              <a:tblPr/>
              <a:tblGrid>
                <a:gridCol w="537169"/>
                <a:gridCol w="895647"/>
                <a:gridCol w="2251566"/>
                <a:gridCol w="2117391"/>
                <a:gridCol w="2658659"/>
              </a:tblGrid>
              <a:tr h="5379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Дата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 Этапы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Работа с детьми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latin typeface="Times New Roman"/>
                          <a:ea typeface="Calibri"/>
                          <a:cs typeface="Times New Roman"/>
                        </a:rPr>
                        <a:t>Работа с родителями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Calibri"/>
                          <a:cs typeface="Times New Roman"/>
                        </a:rPr>
                        <a:t>          Совершенствование </a:t>
                      </a:r>
                      <a:r>
                        <a:rPr lang="ru-RU" sz="1400" b="1" dirty="0">
                          <a:latin typeface="Times New Roman"/>
                          <a:ea typeface="Calibri"/>
                          <a:cs typeface="Times New Roman"/>
                        </a:rPr>
                        <a:t>предметно-развивающей среды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236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5.10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Подготовительный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Times New Roman"/>
                        </a:rPr>
                        <a:t>Показ презентации «Красная книга Республики Хакасии»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Цель: знакомство с Красной </a:t>
                      </a:r>
                      <a:r>
                        <a:rPr lang="ru-RU" sz="1400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книгой,как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государственным документом и её значением.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8784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6.10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Дидактическая игра «Назови детеныша»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Заучивание Стихотворения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 Б. Дубровина «Красная Книга»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Консультация для родителей «Зачем знакомить детей с Красной книгой»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Сюжетно-ролевая игра «Зоопарк»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Дидактическая цель: расширить представления дошкольников о диких животных; познакомить с животными, занесенными в Красную книгу.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108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latin typeface="Calibri"/>
                          <a:ea typeface="Calibri"/>
                          <a:cs typeface="Times New Roman"/>
                        </a:rPr>
                        <a:t>7.10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Раскраски «Животные из Красной книги Р.Х.»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915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8.10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Исследовательский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 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«Мы исследователи» Поиск информации в детских книгах и энциклопедиях (с родителями) о животных, занесенных в Красную Книгу. Подготовка краткого доклада.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653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Calibri"/>
                          <a:ea typeface="Calibri"/>
                          <a:cs typeface="Times New Roman"/>
                        </a:rPr>
                        <a:t>9.10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15000"/>
                        </a:lnSpc>
                        <a:spcAft>
                          <a:spcPts val="0"/>
                        </a:spcAft>
                        <a:buSzPts val="1000"/>
                        <a:buFont typeface="Symbol"/>
                        <a:buNone/>
                        <a:tabLst>
                          <a:tab pos="457200" algn="l"/>
                        </a:tabLst>
                      </a:pPr>
                      <a:r>
                        <a:rPr lang="ru-RU" sz="1400" dirty="0" smtClean="0">
                          <a:latin typeface="Times New Roman"/>
                          <a:ea typeface="Calibri"/>
                          <a:cs typeface="Times New Roman"/>
                        </a:rPr>
                        <a:t>Чтение произведений: </a:t>
                      </a:r>
                      <a:r>
                        <a:rPr lang="ru-RU" sz="1400" dirty="0" smtClean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Успенский 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«История одной яблоньки»</a:t>
                      </a: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ds04.infourok.ru/uploads/ex/09ba/00146891-5c6fcb2c/img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96752" y="0"/>
            <a:ext cx="13249472" cy="7452829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27584" y="188640"/>
            <a:ext cx="7056784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</a:p>
          <a:p>
            <a:pPr algn="ctr"/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1" y="692695"/>
          <a:ext cx="8892478" cy="5600648"/>
        </p:xfrm>
        <a:graphic>
          <a:graphicData uri="http://schemas.openxmlformats.org/drawingml/2006/table">
            <a:tbl>
              <a:tblPr/>
              <a:tblGrid>
                <a:gridCol w="611559"/>
                <a:gridCol w="894426"/>
                <a:gridCol w="2366546"/>
                <a:gridCol w="2225519"/>
                <a:gridCol w="2794428"/>
              </a:tblGrid>
              <a:tr h="132370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Calibri"/>
                          <a:ea typeface="Calibri"/>
                          <a:cs typeface="Times New Roman"/>
                        </a:rPr>
                        <a:t> 12.10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</a:rPr>
                        <a:t> </a:t>
                      </a: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Беседа: «Какие правила поведения в природе необходимо соблюдать, чтобы сохранить природные богатства?»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Выставка книг о животных.</a:t>
                      </a: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13.10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2000" dirty="0"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Отгадывание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загадок «Дикие животные»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11760" indent="-90170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Консультация для родителей «Красная книга – сигнал опасности»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Times New Roman" pitchFamily="18" charset="0"/>
                        <a:ea typeface="Calibri"/>
                        <a:cs typeface="Times New Roman" pitchFamily="18" charset="0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74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14.10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Подвижные игры «Бездомный заяц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»,«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Хитрая лиса»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15.10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/>
                          <a:ea typeface="Calibri"/>
                          <a:cs typeface="Times New Roman"/>
                        </a:rPr>
                        <a:t>Заключительный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Выступление детей с  кратким докладом «Животные из Красной Книги»</a:t>
                      </a:r>
                      <a:endParaRPr lang="ru-RU" sz="2000" dirty="0">
                        <a:latin typeface="Times New Roman"/>
                        <a:ea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Иллюстрации животных птиц в Книжном уголке (создание Красной книги).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511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Calibri"/>
                          <a:ea typeface="Calibri"/>
                          <a:cs typeface="Times New Roman"/>
                        </a:rPr>
                        <a:t> 16.10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Создание « Красной книги» для группы»</a:t>
                      </a: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Times New Roman" pitchFamily="18" charset="0"/>
                          <a:ea typeface="Calibri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44221" marR="44221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828600" y="-459432"/>
            <a:ext cx="10729192" cy="7992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691680" y="908721"/>
            <a:ext cx="561662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908720"/>
            <a:ext cx="28803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AutoNum type="arabicPeriod"/>
            </a:pP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78" name="Picture 2" descr="https://apf.mail.ru/cgi-bin/readmsg?id=16050126741068744793;0;9&amp;exif=1&amp;full=1&amp;x-email=aov771982%40mail.ru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836712"/>
            <a:ext cx="3312368" cy="4752528"/>
          </a:xfrm>
          <a:prstGeom prst="rect">
            <a:avLst/>
          </a:prstGeom>
          <a:noFill/>
        </p:spPr>
      </p:pic>
      <p:pic>
        <p:nvPicPr>
          <p:cNvPr id="24580" name="Picture 4" descr="https://apf.mail.ru/cgi-bin/readmsg?id=16050126741068744793;0;7&amp;exif=1&amp;full=1&amp;x-email=aov771982%40mail.ru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692696"/>
            <a:ext cx="3024336" cy="48245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565</TotalTime>
  <Words>706</Words>
  <Application>Microsoft Office PowerPoint</Application>
  <PresentationFormat>Экран (4:3)</PresentationFormat>
  <Paragraphs>160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Слайд 1</vt:lpstr>
      <vt:lpstr>Красная книга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BEST</dc:creator>
  <cp:lastModifiedBy>BEST</cp:lastModifiedBy>
  <cp:revision>46</cp:revision>
  <dcterms:created xsi:type="dcterms:W3CDTF">2020-11-10T03:50:13Z</dcterms:created>
  <dcterms:modified xsi:type="dcterms:W3CDTF">2020-11-10T13:15:21Z</dcterms:modified>
</cp:coreProperties>
</file>